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81" r:id="rId6"/>
    <p:sldId id="280" r:id="rId7"/>
    <p:sldId id="260" r:id="rId8"/>
    <p:sldId id="261" r:id="rId9"/>
    <p:sldId id="282" r:id="rId10"/>
    <p:sldId id="283" r:id="rId11"/>
    <p:sldId id="263" r:id="rId12"/>
    <p:sldId id="264" r:id="rId13"/>
    <p:sldId id="285" r:id="rId14"/>
    <p:sldId id="265" r:id="rId15"/>
    <p:sldId id="276" r:id="rId16"/>
    <p:sldId id="277" r:id="rId17"/>
    <p:sldId id="267" r:id="rId18"/>
    <p:sldId id="284" r:id="rId19"/>
    <p:sldId id="279" r:id="rId20"/>
    <p:sldId id="269" r:id="rId21"/>
    <p:sldId id="268" r:id="rId22"/>
    <p:sldId id="271" r:id="rId23"/>
    <p:sldId id="272" r:id="rId24"/>
    <p:sldId id="273"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0"/>
  </p:normalViewPr>
  <p:slideViewPr>
    <p:cSldViewPr>
      <p:cViewPr>
        <p:scale>
          <a:sx n="65" d="100"/>
          <a:sy n="65" d="100"/>
        </p:scale>
        <p:origin x="-1338" y="66"/>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0648644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PM Benchmark Assessment in English Reading (which measure students' reading levels mapped against UK expectations and also measure the progress made by students in their reading at different levels and with different amounts of support). This measures progress and achievement.</a:t>
            </a:r>
          </a:p>
        </p:txBody>
      </p:sp>
    </p:spTree>
    <p:extLst>
      <p:ext uri="{BB962C8B-B14F-4D97-AF65-F5344CB8AC3E}">
        <p14:creationId xmlns:p14="http://schemas.microsoft.com/office/powerpoint/2010/main" val="2145099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Regular Phase 1 to Phase 6 Phonics Assessments (in line with our UK Phonics Assessment Programme 'Letters and Sounds' which maps expectations against UK expectations). This measures progress and achievement.</a:t>
            </a:r>
          </a:p>
        </p:txBody>
      </p:sp>
    </p:spTree>
    <p:extLst>
      <p:ext uri="{BB962C8B-B14F-4D97-AF65-F5344CB8AC3E}">
        <p14:creationId xmlns:p14="http://schemas.microsoft.com/office/powerpoint/2010/main" val="733326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Speaking and Listening assessments to track students development - in English we map these assessments onto WIDA scores, which is an international assessment system for measuring what students can do at different levels in Grades 1-2 and Grades 3-5. This measures progress and achievement.</a:t>
            </a:r>
          </a:p>
        </p:txBody>
      </p:sp>
    </p:spTree>
    <p:extLst>
      <p:ext uri="{BB962C8B-B14F-4D97-AF65-F5344CB8AC3E}">
        <p14:creationId xmlns:p14="http://schemas.microsoft.com/office/powerpoint/2010/main" val="609616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Writing Moderations - I compare writing samples of our students to students at our UK partner school to identify how we are developing in comparison to English pupils. This measures achievement and identifies next steps.</a:t>
            </a:r>
          </a:p>
        </p:txBody>
      </p:sp>
    </p:spTree>
    <p:extLst>
      <p:ext uri="{BB962C8B-B14F-4D97-AF65-F5344CB8AC3E}">
        <p14:creationId xmlns:p14="http://schemas.microsoft.com/office/powerpoint/2010/main" val="18635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PTM (Progress Test in Maths) - which has been introduced this year and measures students Maths achievement using an English Maths assessment system, which is delivered in English via our iPADS through a company called GL Assessment. This is used by Bromsgrove School UK as well. We need to wait until the end of the year for Prep 2 to take their test as this is the age group for which the tests begin, but Prep 3-5 also took these at the start of the year to allow us to track their progress over the school year. This measures progress and we can compare our outcomes to our partner school too.</a:t>
            </a:r>
          </a:p>
        </p:txBody>
      </p:sp>
    </p:spTree>
    <p:extLst>
      <p:ext uri="{BB962C8B-B14F-4D97-AF65-F5344CB8AC3E}">
        <p14:creationId xmlns:p14="http://schemas.microsoft.com/office/powerpoint/2010/main" val="103892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Local Government Assessment papers for Maths and Chinese learning - Maths and Chinese teachers carry these out using standard assessment formats on a regular basis, within or across units of Maths and Chinese learning as appropriate to ensure students have acquired the knowledge and skills from those units. This measures achievement and for older grades allows us to compare our scores to local averages as well.</a:t>
            </a:r>
          </a:p>
        </p:txBody>
      </p:sp>
    </p:spTree>
    <p:extLst>
      <p:ext uri="{BB962C8B-B14F-4D97-AF65-F5344CB8AC3E}">
        <p14:creationId xmlns:p14="http://schemas.microsoft.com/office/powerpoint/2010/main" val="1183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Inquiry Units measure the Higher Order Thinking Skills that children have learnt by identifying the key inquiry skills they will be focusing on through a unit and designing assessments to focus on what they understand and can do at the start and then the end of a unit. This measures progress and achievement.</a:t>
            </a:r>
          </a:p>
        </p:txBody>
      </p:sp>
    </p:spTree>
    <p:extLst>
      <p:ext uri="{BB962C8B-B14F-4D97-AF65-F5344CB8AC3E}">
        <p14:creationId xmlns:p14="http://schemas.microsoft.com/office/powerpoint/2010/main" val="128883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Teachers map coverage of skills against our Programme Expectations for the different areas of learning to ensure they are planning a broad and balanced curriculum in line with our learning goals. This measures coverage of content and skills.</a:t>
            </a:r>
          </a:p>
        </p:txBody>
      </p:sp>
    </p:spTree>
    <p:extLst>
      <p:ext uri="{BB962C8B-B14F-4D97-AF65-F5344CB8AC3E}">
        <p14:creationId xmlns:p14="http://schemas.microsoft.com/office/powerpoint/2010/main" val="194638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le Text"/>
          <p:cNvSpPr>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le Text"/>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a:spLocks noGrp="1"/>
          </p:cNvSpPr>
          <p:nvPr>
            <p:ph type="title"/>
          </p:nvPr>
        </p:nvSpPr>
        <p:spPr>
          <a:prstGeom prst="rect">
            <a:avLst/>
          </a:prstGeom>
        </p:spPr>
        <p:txBody>
          <a:bodyPr/>
          <a:lstStyle/>
          <a:p>
            <a:r>
              <a:t>Title Text</a:t>
            </a:r>
          </a:p>
        </p:txBody>
      </p:sp>
      <p:sp>
        <p:nvSpPr>
          <p:cNvPr id="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a:spLocks noGrp="1"/>
          </p:cNvSpPr>
          <p:nvPr>
            <p:ph type="title"/>
          </p:nvPr>
        </p:nvSpPr>
        <p:spPr>
          <a:prstGeom prst="rect">
            <a:avLst/>
          </a:prstGeom>
        </p:spPr>
        <p:txBody>
          <a:bodyPr/>
          <a:lstStyle/>
          <a:p>
            <a:r>
              <a:t>Title Text</a:t>
            </a:r>
          </a:p>
        </p:txBody>
      </p:sp>
      <p:sp>
        <p:nvSpPr>
          <p:cNvPr id="57"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itle Text"/>
          <p:cNvSpPr>
            <a:spLocks noGrp="1"/>
          </p:cNvSpPr>
          <p:nvPr>
            <p:ph type="title"/>
          </p:nvPr>
        </p:nvSpPr>
        <p:spPr>
          <a:prstGeom prst="rect">
            <a:avLst/>
          </a:prstGeom>
        </p:spPr>
        <p:txBody>
          <a:bodyPr/>
          <a:lstStyle/>
          <a:p>
            <a:r>
              <a:t>Title Text</a:t>
            </a:r>
          </a:p>
        </p:txBody>
      </p:sp>
      <p:sp>
        <p:nvSpPr>
          <p:cNvPr id="67" name="Body Level One…"/>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t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Assessment @ BMH"/>
          <p:cNvSpPr>
            <a:spLocks noGrp="1"/>
          </p:cNvSpPr>
          <p:nvPr>
            <p:ph type="ctrTitle"/>
          </p:nvPr>
        </p:nvSpPr>
        <p:spPr>
          <a:prstGeom prst="rect">
            <a:avLst/>
          </a:prstGeom>
        </p:spPr>
        <p:txBody>
          <a:bodyPr/>
          <a:lstStyle/>
          <a:p>
            <a:r>
              <a:t>Assessment @ BMH</a:t>
            </a:r>
          </a:p>
        </p:txBody>
      </p:sp>
      <p:sp>
        <p:nvSpPr>
          <p:cNvPr id="120" name="Chinese here"/>
          <p:cNvSpPr>
            <a:spLocks noGrp="1"/>
          </p:cNvSpPr>
          <p:nvPr>
            <p:ph type="subTitle" sz="quarter" idx="1"/>
          </p:nvPr>
        </p:nvSpPr>
        <p:spPr>
          <a:prstGeom prst="rect">
            <a:avLst/>
          </a:prstGeom>
        </p:spPr>
        <p:txBody>
          <a:bodyPr/>
          <a:lstStyle/>
          <a:p>
            <a:r>
              <a:rPr lang="en-US" dirty="0" smtClean="0"/>
              <a:t> </a:t>
            </a:r>
            <a:r>
              <a:rPr lang="zh-CN" altLang="en-US" dirty="0" smtClean="0"/>
              <a:t>柏朗思观澜湖学校评估体系</a:t>
            </a:r>
            <a:endParaRPr dirty="0"/>
          </a:p>
        </p:txBody>
      </p:sp>
      <p:pic>
        <p:nvPicPr>
          <p:cNvPr id="121" name="pasted-image.png" descr="pasted-image.png"/>
          <p:cNvPicPr>
            <a:picLocks noChangeAspect="1"/>
          </p:cNvPicPr>
          <p:nvPr/>
        </p:nvPicPr>
        <p:blipFill>
          <a:blip r:embed="rId2">
            <a:extLst/>
          </a:blip>
          <a:stretch>
            <a:fillRect/>
          </a:stretch>
        </p:blipFill>
        <p:spPr>
          <a:xfrm>
            <a:off x="5899150" y="1289050"/>
            <a:ext cx="1460500" cy="13589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3728" y="916360"/>
            <a:ext cx="12210351" cy="7701914"/>
          </a:xfrm>
          <a:prstGeom prst="rect">
            <a:avLst/>
          </a:prstGeom>
        </p:spPr>
      </p:pic>
    </p:spTree>
    <p:extLst>
      <p:ext uri="{BB962C8B-B14F-4D97-AF65-F5344CB8AC3E}">
        <p14:creationId xmlns:p14="http://schemas.microsoft.com/office/powerpoint/2010/main" val="14002989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ordings…"/>
          <p:cNvSpPr>
            <a:spLocks noGrp="1"/>
          </p:cNvSpPr>
          <p:nvPr>
            <p:ph type="body" sz="quarter" idx="1"/>
          </p:nvPr>
        </p:nvSpPr>
        <p:spPr>
          <a:xfrm>
            <a:off x="952500" y="5132387"/>
            <a:ext cx="5334000" cy="3757613"/>
          </a:xfrm>
          <a:prstGeom prst="rect">
            <a:avLst/>
          </a:prstGeom>
        </p:spPr>
        <p:txBody>
          <a:bodyPr/>
          <a:lstStyle/>
          <a:p>
            <a:r>
              <a:t>Recordings</a:t>
            </a:r>
          </a:p>
          <a:p>
            <a:r>
              <a:t>Programme Expectations</a:t>
            </a:r>
          </a:p>
          <a:p>
            <a:r>
              <a:t>WIDA</a:t>
            </a:r>
          </a:p>
        </p:txBody>
      </p:sp>
      <p:pic>
        <p:nvPicPr>
          <p:cNvPr id="151" name="pasted-image.png" descr="pasted-image.png"/>
          <p:cNvPicPr>
            <a:picLocks noChangeAspect="1"/>
          </p:cNvPicPr>
          <p:nvPr/>
        </p:nvPicPr>
        <p:blipFill>
          <a:blip r:embed="rId3">
            <a:extLst/>
          </a:blip>
          <a:stretch>
            <a:fillRect/>
          </a:stretch>
        </p:blipFill>
        <p:spPr>
          <a:xfrm>
            <a:off x="5772150" y="844550"/>
            <a:ext cx="1460500" cy="1358900"/>
          </a:xfrm>
          <a:prstGeom prst="rect">
            <a:avLst/>
          </a:prstGeom>
          <a:ln w="12700">
            <a:miter lim="400000"/>
          </a:ln>
        </p:spPr>
      </p:pic>
      <p:sp>
        <p:nvSpPr>
          <p:cNvPr id="152" name="Assessing Speaking &amp; Listening…"/>
          <p:cNvSpPr>
            <a:spLocks noGrp="1"/>
          </p:cNvSpPr>
          <p:nvPr>
            <p:ph type="title"/>
          </p:nvPr>
        </p:nvSpPr>
        <p:spPr>
          <a:xfrm>
            <a:off x="1270000" y="1638300"/>
            <a:ext cx="10464800" cy="3577035"/>
          </a:xfrm>
          <a:prstGeom prst="rect">
            <a:avLst/>
          </a:prstGeom>
        </p:spPr>
        <p:txBody>
          <a:bodyPr anchor="b"/>
          <a:lstStyle/>
          <a:p>
            <a:pPr>
              <a:defRPr sz="5000"/>
            </a:pPr>
            <a:r>
              <a:rPr dirty="0"/>
              <a:t>Assessing Speaking &amp; Listening</a:t>
            </a:r>
          </a:p>
          <a:p>
            <a:pPr>
              <a:defRPr sz="6000"/>
            </a:pPr>
            <a:r>
              <a:rPr lang="zh-CN" altLang="en-US" dirty="0" smtClean="0"/>
              <a:t>听说能力评估</a:t>
            </a:r>
            <a:endParaRPr dirty="0"/>
          </a:p>
        </p:txBody>
      </p:sp>
      <p:sp>
        <p:nvSpPr>
          <p:cNvPr id="153" name="Chinese here"/>
          <p:cNvSpPr/>
          <p:nvPr/>
        </p:nvSpPr>
        <p:spPr>
          <a:xfrm>
            <a:off x="6718300" y="5132387"/>
            <a:ext cx="5334000" cy="37576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42900" indent="-342900" algn="l">
              <a:spcBef>
                <a:spcPts val="3200"/>
              </a:spcBef>
              <a:buSzPct val="75000"/>
              <a:buChar char="•"/>
              <a:defRPr sz="2800"/>
            </a:lvl1pPr>
          </a:lstStyle>
          <a:p>
            <a:r>
              <a:rPr lang="zh-CN" altLang="en-US" dirty="0" smtClean="0"/>
              <a:t>录音</a:t>
            </a:r>
            <a:endParaRPr lang="en-US" altLang="zh-CN" dirty="0" smtClean="0"/>
          </a:p>
          <a:p>
            <a:r>
              <a:rPr lang="zh-CN" altLang="en-US" dirty="0" smtClean="0"/>
              <a:t>读写目标要求</a:t>
            </a:r>
            <a:endParaRPr lang="en-US" altLang="zh-CN" dirty="0" smtClean="0"/>
          </a:p>
          <a:p>
            <a:r>
              <a:rPr lang="zh-CN" altLang="en-US" dirty="0" smtClean="0"/>
              <a:t>ＷＩＤＡ</a:t>
            </a:r>
            <a:endParaRPr dirty="0"/>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350" y="1709738"/>
            <a:ext cx="842010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446799743"/>
              </p:ext>
            </p:extLst>
          </p:nvPr>
        </p:nvGraphicFramePr>
        <p:xfrm>
          <a:off x="2685975" y="1564432"/>
          <a:ext cx="7416823" cy="6840759"/>
        </p:xfrm>
        <a:graphic>
          <a:graphicData uri="http://schemas.openxmlformats.org/drawingml/2006/table">
            <a:tbl>
              <a:tblPr/>
              <a:tblGrid>
                <a:gridCol w="1800199"/>
                <a:gridCol w="1872208"/>
                <a:gridCol w="1872208"/>
                <a:gridCol w="1872208"/>
              </a:tblGrid>
              <a:tr h="488717">
                <a:tc>
                  <a:txBody>
                    <a:bodyPr/>
                    <a:lstStyle/>
                    <a:p>
                      <a:pPr algn="l" fontAlgn="t"/>
                      <a:r>
                        <a:rPr lang="en-US" sz="900" b="0" i="0" u="none" strike="noStrike" dirty="0">
                          <a:solidFill>
                            <a:schemeClr val="bg2">
                              <a:lumMod val="25000"/>
                            </a:schemeClr>
                          </a:solidFill>
                          <a:effectLst/>
                          <a:latin typeface="Helvetica"/>
                        </a:rPr>
                        <a:t>Key reflections from Prep 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gridSpan="3">
                  <a:txBody>
                    <a:bodyPr/>
                    <a:lstStyle/>
                    <a:p>
                      <a:pPr algn="l" fontAlgn="t"/>
                      <a:r>
                        <a:rPr lang="en-US" sz="900" b="0" i="0" u="none" strike="noStrike">
                          <a:solidFill>
                            <a:srgbClr val="000000"/>
                          </a:solidFill>
                          <a:effectLst/>
                          <a:latin typeface="Helvetica"/>
                        </a:rPr>
                        <a:t>Moderation is essential across P3-5. P3 and P4 Speaking and Listening Programme Expectations are the SAME. Implications could be that in P3 students are B-E, P4 are D - C. Explore during English moderation time.</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63B2DE"/>
                    </a:solidFill>
                  </a:tcPr>
                </a:tc>
                <a:tc hMerge="1">
                  <a:txBody>
                    <a:bodyPr/>
                    <a:lstStyle/>
                    <a:p>
                      <a:endParaRPr lang="zh-CN" altLang="en-US"/>
                    </a:p>
                  </a:txBody>
                  <a:tcPr/>
                </a:tc>
                <a:tc hMerge="1">
                  <a:txBody>
                    <a:bodyPr/>
                    <a:lstStyle/>
                    <a:p>
                      <a:endParaRPr lang="zh-CN" altLang="en-US"/>
                    </a:p>
                  </a:txBody>
                  <a:tcPr/>
                </a:tc>
              </a:tr>
              <a:tr h="396056">
                <a:tc>
                  <a:txBody>
                    <a:bodyPr/>
                    <a:lstStyle/>
                    <a:p>
                      <a:pPr algn="l" fontAlgn="t"/>
                      <a:r>
                        <a:rPr lang="zh-CN" altLang="en-US" sz="900" b="0" i="0" u="none" strike="noStrike" dirty="0">
                          <a:solidFill>
                            <a:schemeClr val="bg2">
                              <a:lumMod val="25000"/>
                            </a:schemeClr>
                          </a:solidFill>
                          <a:effectLst/>
                          <a:latin typeface="Helvetica"/>
                        </a:rPr>
                        <a:t>　</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002060"/>
                    </a:solidFill>
                  </a:tcPr>
                </a:tc>
                <a:tc>
                  <a:txBody>
                    <a:bodyPr/>
                    <a:lstStyle/>
                    <a:p>
                      <a:pPr algn="l" fontAlgn="t"/>
                      <a:r>
                        <a:rPr lang="en-US" sz="900" b="1" i="0" u="none" strike="noStrike">
                          <a:solidFill>
                            <a:srgbClr val="000000"/>
                          </a:solidFill>
                          <a:effectLst/>
                          <a:latin typeface="Helvetica"/>
                        </a:rPr>
                        <a:t>Average Sp&amp;L level in Q1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DC0BF"/>
                    </a:solidFill>
                  </a:tcPr>
                </a:tc>
                <a:tc>
                  <a:txBody>
                    <a:bodyPr/>
                    <a:lstStyle/>
                    <a:p>
                      <a:pPr algn="l" fontAlgn="t"/>
                      <a:r>
                        <a:rPr lang="en-US" sz="900" b="1" i="0" u="none" strike="noStrike">
                          <a:solidFill>
                            <a:srgbClr val="000000"/>
                          </a:solidFill>
                          <a:effectLst/>
                          <a:latin typeface="Helvetica"/>
                        </a:rPr>
                        <a:t>WIDA Listening level in Q1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DC0BF"/>
                    </a:solidFill>
                  </a:tcPr>
                </a:tc>
                <a:tc>
                  <a:txBody>
                    <a:bodyPr/>
                    <a:lstStyle/>
                    <a:p>
                      <a:pPr algn="l" fontAlgn="t"/>
                      <a:r>
                        <a:rPr lang="en-US" sz="900" b="1" i="0" u="none" strike="noStrike">
                          <a:solidFill>
                            <a:srgbClr val="000000"/>
                          </a:solidFill>
                          <a:effectLst/>
                          <a:latin typeface="Helvetica"/>
                        </a:rPr>
                        <a:t>WIDA Speaking level in Q1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DC0BF"/>
                    </a:solidFill>
                  </a:tcPr>
                </a:tc>
              </a:tr>
              <a:tr h="250491">
                <a:tc>
                  <a:txBody>
                    <a:bodyPr/>
                    <a:lstStyle/>
                    <a:p>
                      <a:pPr algn="l" fontAlgn="t"/>
                      <a:r>
                        <a:rPr lang="en-US" sz="900" b="0" i="0" u="none" strike="noStrike" dirty="0" err="1">
                          <a:solidFill>
                            <a:schemeClr val="bg2">
                              <a:lumMod val="25000"/>
                            </a:schemeClr>
                          </a:solidFill>
                          <a:effectLst/>
                          <a:latin typeface="Helvetica"/>
                        </a:rPr>
                        <a:t>Ciel</a:t>
                      </a:r>
                      <a:endParaRPr lang="en-US" sz="900" b="0" i="0" u="none" strike="noStrike" dirty="0">
                        <a:solidFill>
                          <a:schemeClr val="bg2">
                            <a:lumMod val="25000"/>
                          </a:schemeClr>
                        </a:solidFill>
                        <a:effectLst/>
                        <a:latin typeface="Helvetica"/>
                      </a:endParaRP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5F5D"/>
                    </a:solidFill>
                  </a:tcPr>
                </a:tc>
                <a:tc>
                  <a:txBody>
                    <a:bodyPr/>
                    <a:lstStyle/>
                    <a:p>
                      <a:pPr algn="r"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5F5D"/>
                    </a:solidFill>
                  </a:tcPr>
                </a:tc>
                <a:tc>
                  <a:txBody>
                    <a:bodyPr/>
                    <a:lstStyle/>
                    <a:p>
                      <a:pPr algn="r"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5F5D"/>
                    </a:solidFill>
                  </a:tcPr>
                </a:tc>
              </a:tr>
              <a:tr h="248065">
                <a:tc>
                  <a:txBody>
                    <a:bodyPr/>
                    <a:lstStyle/>
                    <a:p>
                      <a:pPr algn="l" fontAlgn="t"/>
                      <a:r>
                        <a:rPr lang="en-US" sz="900" b="0" i="0" u="none" strike="noStrike" dirty="0">
                          <a:solidFill>
                            <a:schemeClr val="bg2">
                              <a:lumMod val="25000"/>
                            </a:schemeClr>
                          </a:solidFill>
                          <a:effectLst/>
                          <a:latin typeface="Helvetica"/>
                        </a:rPr>
                        <a:t>Elaine</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5F5D"/>
                    </a:solidFill>
                  </a:tcPr>
                </a:tc>
                <a:tc>
                  <a:txBody>
                    <a:bodyPr/>
                    <a:lstStyle/>
                    <a:p>
                      <a:pPr algn="r"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5F5D"/>
                    </a:solidFill>
                  </a:tcPr>
                </a:tc>
                <a:tc>
                  <a:txBody>
                    <a:bodyPr/>
                    <a:lstStyle/>
                    <a:p>
                      <a:pPr algn="r"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5F5D"/>
                    </a:solidFill>
                  </a:tcPr>
                </a:tc>
              </a:tr>
              <a:tr h="248065">
                <a:tc>
                  <a:txBody>
                    <a:bodyPr/>
                    <a:lstStyle/>
                    <a:p>
                      <a:pPr algn="l" fontAlgn="t"/>
                      <a:r>
                        <a:rPr lang="en-US" sz="900" b="0" i="0" u="none" strike="noStrike" dirty="0">
                          <a:solidFill>
                            <a:schemeClr val="bg2">
                              <a:lumMod val="25000"/>
                            </a:schemeClr>
                          </a:solidFill>
                          <a:effectLst/>
                          <a:latin typeface="Helvetica"/>
                        </a:rPr>
                        <a:t>Kevin H</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5F5D"/>
                    </a:solidFill>
                  </a:tcPr>
                </a:tc>
                <a:tc>
                  <a:txBody>
                    <a:bodyPr/>
                    <a:lstStyle/>
                    <a:p>
                      <a:pPr algn="r"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5F5D"/>
                    </a:solidFill>
                  </a:tcPr>
                </a:tc>
                <a:tc>
                  <a:txBody>
                    <a:bodyPr/>
                    <a:lstStyle/>
                    <a:p>
                      <a:pPr algn="r"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5F5D"/>
                    </a:solidFill>
                  </a:tcPr>
                </a:tc>
              </a:tr>
              <a:tr h="248065">
                <a:tc>
                  <a:txBody>
                    <a:bodyPr/>
                    <a:lstStyle/>
                    <a:p>
                      <a:pPr algn="l" fontAlgn="t"/>
                      <a:r>
                        <a:rPr lang="en-US" sz="900" b="0" i="0" u="none" strike="noStrike" dirty="0">
                          <a:solidFill>
                            <a:schemeClr val="bg2">
                              <a:lumMod val="25000"/>
                            </a:schemeClr>
                          </a:solidFill>
                          <a:effectLst/>
                          <a:latin typeface="Helvetica"/>
                        </a:rPr>
                        <a:t>Alger</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Leo</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Cherry</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Eric</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Leon</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Margaret</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Emma</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Stephen</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William</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Beginning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+1</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Charlie</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Developing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2</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2</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Collin</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Developing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2</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2</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Simon</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Developing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-3</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+3</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Jackie</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Developing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2</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+3</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Jade</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Developing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+3</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+3</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Kevin Z</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a:solidFill>
                            <a:srgbClr val="000000"/>
                          </a:solidFill>
                          <a:effectLst/>
                          <a:latin typeface="Helvetica"/>
                        </a:rPr>
                        <a:t>Developing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fontAlgn="t"/>
                      <a:r>
                        <a:rPr lang="en-US" altLang="zh-CN" sz="900" b="0" i="0" u="none" strike="noStrike">
                          <a:solidFill>
                            <a:srgbClr val="000000"/>
                          </a:solidFill>
                          <a:effectLst/>
                          <a:latin typeface="Helvetica"/>
                        </a:rPr>
                        <a:t>3</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+3</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Coco</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dirty="0">
                          <a:solidFill>
                            <a:srgbClr val="000000"/>
                          </a:solidFill>
                          <a:effectLst/>
                          <a:latin typeface="Helvetica"/>
                        </a:rPr>
                        <a:t>Developing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+3</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l" fontAlgn="t"/>
                      <a:r>
                        <a:rPr lang="en-US" altLang="zh-CN" sz="900" b="0" i="0" u="none" strike="noStrike">
                          <a:solidFill>
                            <a:srgbClr val="000000"/>
                          </a:solidFill>
                          <a:effectLst/>
                          <a:latin typeface="Helvetica"/>
                        </a:rPr>
                        <a:t>+3</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r>
              <a:tr h="248065">
                <a:tc>
                  <a:txBody>
                    <a:bodyPr/>
                    <a:lstStyle/>
                    <a:p>
                      <a:pPr algn="l" fontAlgn="t"/>
                      <a:r>
                        <a:rPr lang="en-US" sz="900" b="0" i="0" u="none" strike="noStrike" dirty="0">
                          <a:solidFill>
                            <a:schemeClr val="bg2">
                              <a:lumMod val="25000"/>
                            </a:schemeClr>
                          </a:solidFill>
                          <a:effectLst/>
                          <a:latin typeface="Helvetica"/>
                        </a:rPr>
                        <a:t>Emily</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dirty="0">
                          <a:solidFill>
                            <a:srgbClr val="000000"/>
                          </a:solidFill>
                          <a:effectLst/>
                          <a:latin typeface="Helvetica"/>
                        </a:rPr>
                        <a:t>Consolidating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r>
              <a:tr h="248065">
                <a:tc>
                  <a:txBody>
                    <a:bodyPr/>
                    <a:lstStyle/>
                    <a:p>
                      <a:pPr algn="l" fontAlgn="t"/>
                      <a:r>
                        <a:rPr lang="en-US" sz="900" b="0" i="0" u="none" strike="noStrike" dirty="0">
                          <a:solidFill>
                            <a:schemeClr val="bg2">
                              <a:lumMod val="25000"/>
                            </a:schemeClr>
                          </a:solidFill>
                          <a:effectLst/>
                          <a:latin typeface="Helvetica"/>
                        </a:rPr>
                        <a:t>Star</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dirty="0">
                          <a:solidFill>
                            <a:srgbClr val="000000"/>
                          </a:solidFill>
                          <a:effectLst/>
                          <a:latin typeface="Helvetica"/>
                        </a:rPr>
                        <a:t>Consolidating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r>
              <a:tr h="248065">
                <a:tc>
                  <a:txBody>
                    <a:bodyPr/>
                    <a:lstStyle/>
                    <a:p>
                      <a:pPr algn="l" fontAlgn="t"/>
                      <a:r>
                        <a:rPr lang="en-US" sz="900" b="0" i="0" u="none" strike="noStrike" dirty="0">
                          <a:solidFill>
                            <a:schemeClr val="bg2">
                              <a:lumMod val="25000"/>
                            </a:schemeClr>
                          </a:solidFill>
                          <a:effectLst/>
                          <a:latin typeface="Helvetica"/>
                        </a:rPr>
                        <a:t>Isabella</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dirty="0">
                          <a:solidFill>
                            <a:srgbClr val="000000"/>
                          </a:solidFill>
                          <a:effectLst/>
                          <a:latin typeface="Helvetica"/>
                        </a:rPr>
                        <a:t>Consolidating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r>
              <a:tr h="248065">
                <a:tc>
                  <a:txBody>
                    <a:bodyPr/>
                    <a:lstStyle/>
                    <a:p>
                      <a:pPr algn="l" fontAlgn="t"/>
                      <a:r>
                        <a:rPr lang="en-US" sz="900" b="0" i="0" u="none" strike="noStrike" dirty="0">
                          <a:solidFill>
                            <a:schemeClr val="bg2">
                              <a:lumMod val="25000"/>
                            </a:schemeClr>
                          </a:solidFill>
                          <a:effectLst/>
                          <a:latin typeface="Helvetica"/>
                        </a:rPr>
                        <a:t>Zoe</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dirty="0">
                          <a:solidFill>
                            <a:srgbClr val="000000"/>
                          </a:solidFill>
                          <a:effectLst/>
                          <a:latin typeface="Helvetica"/>
                        </a:rPr>
                        <a:t>Consolidating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r>
              <a:tr h="248065">
                <a:tc>
                  <a:txBody>
                    <a:bodyPr/>
                    <a:lstStyle/>
                    <a:p>
                      <a:pPr algn="l" fontAlgn="t"/>
                      <a:r>
                        <a:rPr lang="en-US" sz="900" b="0" i="0" u="none" strike="noStrike" dirty="0">
                          <a:solidFill>
                            <a:schemeClr val="bg2">
                              <a:lumMod val="25000"/>
                            </a:schemeClr>
                          </a:solidFill>
                          <a:effectLst/>
                          <a:latin typeface="Helvetica"/>
                        </a:rPr>
                        <a:t>Kimberly</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002060"/>
                    </a:solidFill>
                  </a:tcPr>
                </a:tc>
                <a:tc>
                  <a:txBody>
                    <a:bodyPr/>
                    <a:lstStyle/>
                    <a:p>
                      <a:pPr algn="l" fontAlgn="t"/>
                      <a:r>
                        <a:rPr lang="en-US" sz="900" b="0" i="0" u="none" strike="noStrike" dirty="0">
                          <a:solidFill>
                            <a:srgbClr val="000000"/>
                          </a:solidFill>
                          <a:effectLst/>
                          <a:latin typeface="Helvetica"/>
                        </a:rPr>
                        <a:t>Consolidating</a:t>
                      </a:r>
                    </a:p>
                  </a:txBody>
                  <a:tcPr marL="8128" marR="8128" marT="8128" marB="0">
                    <a:lnL w="6350" cap="flat" cmpd="sng" algn="ctr">
                      <a:solidFill>
                        <a:srgbClr val="3F3F3F"/>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c>
                  <a:txBody>
                    <a:bodyPr/>
                    <a:lstStyle/>
                    <a:p>
                      <a:pPr algn="l" fontAlgn="t"/>
                      <a:r>
                        <a:rPr lang="en-US" altLang="zh-CN" sz="900" b="0" i="0" u="none" strike="noStrike" dirty="0">
                          <a:solidFill>
                            <a:srgbClr val="000000"/>
                          </a:solidFill>
                          <a:effectLst/>
                          <a:latin typeface="Helvetica"/>
                        </a:rPr>
                        <a:t>+4</a:t>
                      </a:r>
                    </a:p>
                  </a:txBody>
                  <a:tcPr marL="8128" marR="8128" marT="8128" marB="0">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9CE159"/>
                    </a:solidFill>
                  </a:tcPr>
                </a:tc>
              </a:tr>
            </a:tbl>
          </a:graphicData>
        </a:graphic>
      </p:graphicFrame>
      <p:sp>
        <p:nvSpPr>
          <p:cNvPr id="4" name="矩形 3"/>
          <p:cNvSpPr/>
          <p:nvPr/>
        </p:nvSpPr>
        <p:spPr>
          <a:xfrm>
            <a:off x="2685976" y="1637334"/>
            <a:ext cx="1800200" cy="6696744"/>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2538573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rogramme Expectations…"/>
          <p:cNvSpPr>
            <a:spLocks noGrp="1"/>
          </p:cNvSpPr>
          <p:nvPr>
            <p:ph type="body" sz="quarter" idx="1"/>
          </p:nvPr>
        </p:nvSpPr>
        <p:spPr>
          <a:xfrm>
            <a:off x="952500" y="5132387"/>
            <a:ext cx="5334000" cy="3757613"/>
          </a:xfrm>
          <a:prstGeom prst="rect">
            <a:avLst/>
          </a:prstGeom>
        </p:spPr>
        <p:txBody>
          <a:bodyPr/>
          <a:lstStyle/>
          <a:p>
            <a:r>
              <a:rPr dirty="0" err="1"/>
              <a:t>Programme</a:t>
            </a:r>
            <a:r>
              <a:rPr dirty="0"/>
              <a:t> </a:t>
            </a:r>
            <a:r>
              <a:rPr dirty="0" smtClean="0"/>
              <a:t>Expectations</a:t>
            </a:r>
            <a:r>
              <a:rPr lang="en-US" dirty="0" smtClean="0"/>
              <a:t> </a:t>
            </a:r>
            <a:endParaRPr dirty="0"/>
          </a:p>
          <a:p>
            <a:r>
              <a:rPr dirty="0"/>
              <a:t>Partner School Moderation</a:t>
            </a:r>
          </a:p>
          <a:p>
            <a:r>
              <a:rPr dirty="0"/>
              <a:t>Target Setting</a:t>
            </a:r>
          </a:p>
        </p:txBody>
      </p:sp>
      <p:pic>
        <p:nvPicPr>
          <p:cNvPr id="159" name="pasted-image.png" descr="pasted-image.png"/>
          <p:cNvPicPr>
            <a:picLocks noChangeAspect="1"/>
          </p:cNvPicPr>
          <p:nvPr/>
        </p:nvPicPr>
        <p:blipFill>
          <a:blip r:embed="rId3">
            <a:extLst/>
          </a:blip>
          <a:stretch>
            <a:fillRect/>
          </a:stretch>
        </p:blipFill>
        <p:spPr>
          <a:xfrm>
            <a:off x="5772150" y="844550"/>
            <a:ext cx="1460500" cy="1358900"/>
          </a:xfrm>
          <a:prstGeom prst="rect">
            <a:avLst/>
          </a:prstGeom>
          <a:ln w="12700">
            <a:miter lim="400000"/>
          </a:ln>
        </p:spPr>
      </p:pic>
      <p:sp>
        <p:nvSpPr>
          <p:cNvPr id="160" name="Assessing Writing…"/>
          <p:cNvSpPr>
            <a:spLocks noGrp="1"/>
          </p:cNvSpPr>
          <p:nvPr>
            <p:ph type="title"/>
          </p:nvPr>
        </p:nvSpPr>
        <p:spPr>
          <a:xfrm>
            <a:off x="1270000" y="1638300"/>
            <a:ext cx="10464800" cy="3577035"/>
          </a:xfrm>
          <a:prstGeom prst="rect">
            <a:avLst/>
          </a:prstGeom>
        </p:spPr>
        <p:txBody>
          <a:bodyPr anchor="b"/>
          <a:lstStyle/>
          <a:p>
            <a:pPr>
              <a:defRPr sz="5000"/>
            </a:pPr>
            <a:r>
              <a:rPr dirty="0"/>
              <a:t>Assessing Writing</a:t>
            </a:r>
          </a:p>
          <a:p>
            <a:pPr>
              <a:defRPr sz="6000"/>
            </a:pPr>
            <a:r>
              <a:rPr lang="zh-CN" altLang="en-US" dirty="0" smtClean="0"/>
              <a:t>写作评估</a:t>
            </a:r>
            <a:endParaRPr dirty="0"/>
          </a:p>
        </p:txBody>
      </p:sp>
      <p:sp>
        <p:nvSpPr>
          <p:cNvPr id="161" name="Chinese here"/>
          <p:cNvSpPr/>
          <p:nvPr/>
        </p:nvSpPr>
        <p:spPr>
          <a:xfrm>
            <a:off x="6718300" y="5132387"/>
            <a:ext cx="5334000" cy="37576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42900" indent="-342900" algn="l">
              <a:spcBef>
                <a:spcPts val="3200"/>
              </a:spcBef>
              <a:buSzPct val="75000"/>
              <a:buChar char="•"/>
              <a:defRPr sz="2800"/>
            </a:lvl1pPr>
          </a:lstStyle>
          <a:p>
            <a:r>
              <a:rPr lang="en-US" altLang="zh-CN" dirty="0"/>
              <a:t> </a:t>
            </a:r>
            <a:r>
              <a:rPr lang="zh-CN" altLang="en-US" dirty="0" smtClean="0"/>
              <a:t>写作目标要求</a:t>
            </a:r>
            <a:endParaRPr lang="en-US" altLang="zh-CN" dirty="0" smtClean="0"/>
          </a:p>
          <a:p>
            <a:r>
              <a:rPr lang="zh-CN" altLang="en-US" dirty="0" smtClean="0"/>
              <a:t> </a:t>
            </a:r>
            <a:r>
              <a:rPr lang="zh-CN" altLang="en-US" dirty="0" smtClean="0"/>
              <a:t>柏朗思</a:t>
            </a:r>
            <a:r>
              <a:rPr lang="zh-CN" altLang="en-US" dirty="0" smtClean="0"/>
              <a:t>学校审核</a:t>
            </a:r>
            <a:endParaRPr lang="en-US" altLang="zh-CN" dirty="0" smtClean="0"/>
          </a:p>
          <a:p>
            <a:r>
              <a:rPr lang="zh-CN" altLang="en-US" dirty="0" smtClean="0"/>
              <a:t> 目标</a:t>
            </a:r>
            <a:r>
              <a:rPr lang="zh-CN" altLang="en-US" dirty="0"/>
              <a:t>制定</a:t>
            </a:r>
            <a:endParaRPr dirty="0"/>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273" y="1900468"/>
            <a:ext cx="4536504"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6230" y="2236506"/>
            <a:ext cx="4032448" cy="5376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52478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976" y="1923335"/>
            <a:ext cx="4248472" cy="566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6496" y="1924472"/>
            <a:ext cx="4219546" cy="562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28593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artner School Alignment…"/>
          <p:cNvSpPr>
            <a:spLocks noGrp="1"/>
          </p:cNvSpPr>
          <p:nvPr>
            <p:ph type="body" sz="quarter" idx="1"/>
          </p:nvPr>
        </p:nvSpPr>
        <p:spPr>
          <a:xfrm>
            <a:off x="952500" y="5132387"/>
            <a:ext cx="5334000" cy="3757613"/>
          </a:xfrm>
          <a:prstGeom prst="rect">
            <a:avLst/>
          </a:prstGeom>
        </p:spPr>
        <p:txBody>
          <a:bodyPr/>
          <a:lstStyle/>
          <a:p>
            <a:r>
              <a:t>Partner School Alignment</a:t>
            </a:r>
          </a:p>
          <a:p>
            <a:r>
              <a:t>Annual Progress</a:t>
            </a:r>
          </a:p>
          <a:p>
            <a:r>
              <a:t>Benchmarked with UK attainment</a:t>
            </a:r>
          </a:p>
        </p:txBody>
      </p:sp>
      <p:pic>
        <p:nvPicPr>
          <p:cNvPr id="167" name="pasted-image.png" descr="pasted-image.png"/>
          <p:cNvPicPr>
            <a:picLocks noChangeAspect="1"/>
          </p:cNvPicPr>
          <p:nvPr/>
        </p:nvPicPr>
        <p:blipFill>
          <a:blip r:embed="rId3">
            <a:extLst/>
          </a:blip>
          <a:stretch>
            <a:fillRect/>
          </a:stretch>
        </p:blipFill>
        <p:spPr>
          <a:xfrm>
            <a:off x="5772150" y="844550"/>
            <a:ext cx="1460500" cy="1358900"/>
          </a:xfrm>
          <a:prstGeom prst="rect">
            <a:avLst/>
          </a:prstGeom>
          <a:ln w="12700">
            <a:miter lim="400000"/>
          </a:ln>
        </p:spPr>
      </p:pic>
      <p:sp>
        <p:nvSpPr>
          <p:cNvPr id="168" name="Assessing Maths - PTM…"/>
          <p:cNvSpPr>
            <a:spLocks noGrp="1"/>
          </p:cNvSpPr>
          <p:nvPr>
            <p:ph type="title"/>
          </p:nvPr>
        </p:nvSpPr>
        <p:spPr>
          <a:xfrm>
            <a:off x="1270000" y="1638300"/>
            <a:ext cx="10464800" cy="2880133"/>
          </a:xfrm>
          <a:prstGeom prst="rect">
            <a:avLst/>
          </a:prstGeom>
        </p:spPr>
        <p:txBody>
          <a:bodyPr anchor="b"/>
          <a:lstStyle/>
          <a:p>
            <a:pPr>
              <a:defRPr sz="5000"/>
            </a:pPr>
            <a:r>
              <a:rPr dirty="0"/>
              <a:t>Assessing </a:t>
            </a:r>
            <a:r>
              <a:rPr dirty="0" err="1"/>
              <a:t>Maths</a:t>
            </a:r>
            <a:r>
              <a:rPr dirty="0"/>
              <a:t> - PTM</a:t>
            </a:r>
          </a:p>
          <a:p>
            <a:pPr>
              <a:defRPr sz="6000"/>
            </a:pPr>
            <a:r>
              <a:rPr lang="zh-CN" altLang="en-US" dirty="0" smtClean="0"/>
              <a:t>数学评估－</a:t>
            </a:r>
            <a:r>
              <a:rPr lang="en-US" altLang="zh-CN" dirty="0" smtClean="0"/>
              <a:t>PTM</a:t>
            </a:r>
            <a:endParaRPr dirty="0"/>
          </a:p>
        </p:txBody>
      </p:sp>
      <p:sp>
        <p:nvSpPr>
          <p:cNvPr id="169" name="Chinese here"/>
          <p:cNvSpPr/>
          <p:nvPr/>
        </p:nvSpPr>
        <p:spPr>
          <a:xfrm>
            <a:off x="6718300" y="5132387"/>
            <a:ext cx="5334000" cy="37576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42900" indent="-342900" algn="l">
              <a:spcBef>
                <a:spcPts val="3200"/>
              </a:spcBef>
              <a:buSzPct val="75000"/>
              <a:buChar char="•"/>
              <a:defRPr sz="2800"/>
            </a:lvl1pPr>
          </a:lstStyle>
          <a:p>
            <a:r>
              <a:rPr lang="zh-CN" altLang="en-US" dirty="0" smtClean="0"/>
              <a:t>柏朗思学校同步</a:t>
            </a:r>
            <a:endParaRPr lang="en-US" altLang="zh-CN" dirty="0" smtClean="0"/>
          </a:p>
          <a:p>
            <a:r>
              <a:rPr lang="zh-CN" altLang="en-US" dirty="0" smtClean="0"/>
              <a:t>年度进展</a:t>
            </a:r>
            <a:endParaRPr lang="en-US" altLang="zh-CN" dirty="0" smtClean="0"/>
          </a:p>
          <a:p>
            <a:r>
              <a:rPr lang="zh-CN" altLang="en-US" dirty="0" smtClean="0"/>
              <a:t>英国数学检测评估</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713" y="1814513"/>
            <a:ext cx="8715375"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557291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904" y="2356520"/>
            <a:ext cx="5150187" cy="4608512"/>
          </a:xfrm>
          <a:prstGeom prst="rect">
            <a:avLst/>
          </a:prstGeom>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528" y="2394048"/>
            <a:ext cx="3428238" cy="457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85674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Assessment FOR Learning (Formative)…"/>
          <p:cNvSpPr>
            <a:spLocks noGrp="1"/>
          </p:cNvSpPr>
          <p:nvPr>
            <p:ph type="body" sz="quarter" idx="1"/>
          </p:nvPr>
        </p:nvSpPr>
        <p:spPr>
          <a:xfrm>
            <a:off x="952500" y="5132387"/>
            <a:ext cx="5334000" cy="3757613"/>
          </a:xfrm>
          <a:prstGeom prst="rect">
            <a:avLst/>
          </a:prstGeom>
        </p:spPr>
        <p:txBody>
          <a:bodyPr/>
          <a:lstStyle/>
          <a:p>
            <a:r>
              <a:rPr dirty="0"/>
              <a:t>Assessment FOR Learning (Formative)</a:t>
            </a:r>
          </a:p>
          <a:p>
            <a:r>
              <a:rPr dirty="0"/>
              <a:t>Assessment OF Learning (Summative)</a:t>
            </a:r>
          </a:p>
        </p:txBody>
      </p:sp>
      <p:pic>
        <p:nvPicPr>
          <p:cNvPr id="124" name="pasted-image.png" descr="pasted-image.png"/>
          <p:cNvPicPr>
            <a:picLocks noChangeAspect="1"/>
          </p:cNvPicPr>
          <p:nvPr/>
        </p:nvPicPr>
        <p:blipFill>
          <a:blip r:embed="rId2">
            <a:extLst/>
          </a:blip>
          <a:stretch>
            <a:fillRect/>
          </a:stretch>
        </p:blipFill>
        <p:spPr>
          <a:xfrm>
            <a:off x="5772150" y="844550"/>
            <a:ext cx="1460500" cy="1358900"/>
          </a:xfrm>
          <a:prstGeom prst="rect">
            <a:avLst/>
          </a:prstGeom>
          <a:ln w="12700">
            <a:miter lim="400000"/>
          </a:ln>
        </p:spPr>
      </p:pic>
      <p:sp>
        <p:nvSpPr>
          <p:cNvPr id="125" name="Different Functions…"/>
          <p:cNvSpPr>
            <a:spLocks noGrp="1"/>
          </p:cNvSpPr>
          <p:nvPr>
            <p:ph type="title"/>
          </p:nvPr>
        </p:nvSpPr>
        <p:spPr>
          <a:xfrm>
            <a:off x="1270000" y="1638300"/>
            <a:ext cx="10464800" cy="3577035"/>
          </a:xfrm>
          <a:prstGeom prst="rect">
            <a:avLst/>
          </a:prstGeom>
        </p:spPr>
        <p:txBody>
          <a:bodyPr anchor="b"/>
          <a:lstStyle/>
          <a:p>
            <a:r>
              <a:rPr dirty="0"/>
              <a:t>Different Functions</a:t>
            </a:r>
          </a:p>
          <a:p>
            <a:r>
              <a:rPr lang="zh-CN" altLang="en-US" dirty="0" smtClean="0"/>
              <a:t>功能不同</a:t>
            </a:r>
            <a:endParaRPr dirty="0"/>
          </a:p>
        </p:txBody>
      </p:sp>
      <p:sp>
        <p:nvSpPr>
          <p:cNvPr id="126" name="Chinese here"/>
          <p:cNvSpPr/>
          <p:nvPr/>
        </p:nvSpPr>
        <p:spPr>
          <a:xfrm>
            <a:off x="6718300" y="5132387"/>
            <a:ext cx="5334001" cy="37576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42900" indent="-342900" algn="l">
              <a:spcBef>
                <a:spcPts val="3200"/>
              </a:spcBef>
              <a:buSzPct val="75000"/>
              <a:buChar char="•"/>
              <a:defRPr sz="2800"/>
            </a:lvl1pPr>
          </a:lstStyle>
          <a:p>
            <a:r>
              <a:rPr lang="zh-CN" altLang="en-US" dirty="0" smtClean="0"/>
              <a:t>学习过程评估（进展性评估）</a:t>
            </a:r>
            <a:endParaRPr lang="en-US" altLang="zh-CN" dirty="0" smtClean="0"/>
          </a:p>
          <a:p>
            <a:r>
              <a:rPr lang="zh-CN" altLang="en-US" dirty="0" smtClean="0"/>
              <a:t>学习结果评估（总结性评估）</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ore Skills including Maths and Chinese…"/>
          <p:cNvSpPr>
            <a:spLocks noGrp="1"/>
          </p:cNvSpPr>
          <p:nvPr>
            <p:ph type="body" sz="quarter" idx="1"/>
          </p:nvPr>
        </p:nvSpPr>
        <p:spPr>
          <a:xfrm>
            <a:off x="952500" y="5132387"/>
            <a:ext cx="5334000" cy="3757613"/>
          </a:xfrm>
          <a:prstGeom prst="rect">
            <a:avLst/>
          </a:prstGeom>
        </p:spPr>
        <p:txBody>
          <a:bodyPr/>
          <a:lstStyle/>
          <a:p>
            <a:r>
              <a:t>Core Skills including Maths and Chinese</a:t>
            </a:r>
          </a:p>
          <a:p>
            <a:r>
              <a:t>Regular in class</a:t>
            </a:r>
          </a:p>
          <a:p>
            <a:r>
              <a:t>+ Formal Examinations</a:t>
            </a:r>
          </a:p>
        </p:txBody>
      </p:sp>
      <p:pic>
        <p:nvPicPr>
          <p:cNvPr id="175" name="pasted-image.png" descr="pasted-image.png"/>
          <p:cNvPicPr>
            <a:picLocks noChangeAspect="1"/>
          </p:cNvPicPr>
          <p:nvPr/>
        </p:nvPicPr>
        <p:blipFill>
          <a:blip r:embed="rId3">
            <a:extLst/>
          </a:blip>
          <a:stretch>
            <a:fillRect/>
          </a:stretch>
        </p:blipFill>
        <p:spPr>
          <a:xfrm>
            <a:off x="5772150" y="844550"/>
            <a:ext cx="1460500" cy="1358900"/>
          </a:xfrm>
          <a:prstGeom prst="rect">
            <a:avLst/>
          </a:prstGeom>
          <a:ln w="12700">
            <a:miter lim="400000"/>
          </a:ln>
        </p:spPr>
      </p:pic>
      <p:sp>
        <p:nvSpPr>
          <p:cNvPr id="176" name="Local Assessments…"/>
          <p:cNvSpPr>
            <a:spLocks noGrp="1"/>
          </p:cNvSpPr>
          <p:nvPr>
            <p:ph type="title"/>
          </p:nvPr>
        </p:nvSpPr>
        <p:spPr>
          <a:xfrm>
            <a:off x="1270000" y="1638300"/>
            <a:ext cx="10464800" cy="2880133"/>
          </a:xfrm>
          <a:prstGeom prst="rect">
            <a:avLst/>
          </a:prstGeom>
        </p:spPr>
        <p:txBody>
          <a:bodyPr anchor="b"/>
          <a:lstStyle/>
          <a:p>
            <a:pPr>
              <a:defRPr sz="5000"/>
            </a:pPr>
            <a:r>
              <a:rPr dirty="0"/>
              <a:t>Local Assessments</a:t>
            </a:r>
          </a:p>
          <a:p>
            <a:pPr>
              <a:defRPr sz="6000"/>
            </a:pPr>
            <a:r>
              <a:rPr lang="zh-CN" altLang="en-US" dirty="0" smtClean="0"/>
              <a:t>国内评估</a:t>
            </a:r>
            <a:endParaRPr dirty="0"/>
          </a:p>
        </p:txBody>
      </p:sp>
      <p:sp>
        <p:nvSpPr>
          <p:cNvPr id="177" name="Chinese here"/>
          <p:cNvSpPr/>
          <p:nvPr/>
        </p:nvSpPr>
        <p:spPr>
          <a:xfrm>
            <a:off x="6718300" y="5132387"/>
            <a:ext cx="5334000" cy="37576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42900" indent="-342900" algn="l">
              <a:spcBef>
                <a:spcPts val="3200"/>
              </a:spcBef>
              <a:buSzPct val="75000"/>
              <a:buChar char="•"/>
              <a:defRPr sz="2800"/>
            </a:lvl1pPr>
          </a:lstStyle>
          <a:p>
            <a:r>
              <a:rPr lang="en-US" dirty="0" smtClean="0"/>
              <a:t> </a:t>
            </a:r>
            <a:r>
              <a:rPr lang="zh-CN" altLang="en-US" dirty="0" smtClean="0"/>
              <a:t>数学语文的</a:t>
            </a:r>
            <a:r>
              <a:rPr lang="zh-CN" altLang="en-US" dirty="0" smtClean="0"/>
              <a:t>核心能力评估</a:t>
            </a:r>
            <a:endParaRPr lang="en-US" altLang="zh-CN" dirty="0" smtClean="0"/>
          </a:p>
          <a:p>
            <a:r>
              <a:rPr lang="en-US" dirty="0"/>
              <a:t> </a:t>
            </a:r>
            <a:r>
              <a:rPr lang="zh-CN" altLang="en-US" dirty="0" smtClean="0"/>
              <a:t>课堂规律评估</a:t>
            </a:r>
            <a:endParaRPr lang="en-US" altLang="zh-CN" dirty="0" smtClean="0"/>
          </a:p>
          <a:p>
            <a:r>
              <a:rPr lang="en-US" dirty="0"/>
              <a:t> </a:t>
            </a:r>
            <a:r>
              <a:rPr lang="zh-CN" altLang="en-US" dirty="0" smtClean="0"/>
              <a:t>官方测评</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1840" y="2428528"/>
            <a:ext cx="54726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3625972386"/>
              </p:ext>
            </p:extLst>
          </p:nvPr>
        </p:nvGraphicFramePr>
        <p:xfrm>
          <a:off x="7222480" y="2428528"/>
          <a:ext cx="4536504" cy="4885055"/>
        </p:xfrm>
        <a:graphic>
          <a:graphicData uri="http://schemas.openxmlformats.org/drawingml/2006/table">
            <a:tbl>
              <a:tblPr/>
              <a:tblGrid>
                <a:gridCol w="253200"/>
                <a:gridCol w="261640"/>
                <a:gridCol w="274301"/>
                <a:gridCol w="223661"/>
                <a:gridCol w="274301"/>
                <a:gridCol w="227880"/>
                <a:gridCol w="312280"/>
                <a:gridCol w="227880"/>
                <a:gridCol w="227880"/>
                <a:gridCol w="227880"/>
                <a:gridCol w="367140"/>
                <a:gridCol w="181461"/>
                <a:gridCol w="261640"/>
                <a:gridCol w="227880"/>
                <a:gridCol w="253200"/>
                <a:gridCol w="278520"/>
                <a:gridCol w="227880"/>
                <a:gridCol w="227880"/>
              </a:tblGrid>
              <a:tr h="548376">
                <a:tc>
                  <a:txBody>
                    <a:bodyPr/>
                    <a:lstStyle/>
                    <a:p>
                      <a:pPr algn="l" fontAlgn="ctr"/>
                      <a:r>
                        <a:rPr lang="zh-CN" altLang="en-US" sz="900" b="0" i="0" u="none" strike="noStrike" dirty="0">
                          <a:solidFill>
                            <a:srgbClr val="000000"/>
                          </a:solidFill>
                          <a:effectLst/>
                          <a:latin typeface="宋体"/>
                        </a:rPr>
                        <a:t>第一单元</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第二单元</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期中考试</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第三单元</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第六单元</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数一数</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认识更大的数</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人口普查</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国土面积</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近似数</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从结绳计数开始</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练习一</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单元练习一</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线的认识</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相交与垂直</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平移与平行</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旋转与角</a:t>
                      </a:r>
                    </a:p>
                  </a:txBody>
                  <a:tcPr marL="7744" marR="7744" marT="7744" marB="0" anchor="ctr">
                    <a:lnL>
                      <a:noFill/>
                    </a:lnL>
                    <a:lnR>
                      <a:noFill/>
                    </a:lnR>
                    <a:lnT>
                      <a:noFill/>
                    </a:lnT>
                    <a:lnB>
                      <a:noFill/>
                    </a:lnB>
                  </a:tcPr>
                </a:tc>
                <a:tc>
                  <a:txBody>
                    <a:bodyPr/>
                    <a:lstStyle/>
                    <a:p>
                      <a:pPr algn="l" fontAlgn="ctr"/>
                      <a:r>
                        <a:rPr lang="zh-CN" altLang="en-US" sz="900" b="0" i="0" u="none" strike="noStrike">
                          <a:solidFill>
                            <a:srgbClr val="000000"/>
                          </a:solidFill>
                          <a:effectLst/>
                          <a:latin typeface="宋体"/>
                        </a:rPr>
                        <a:t>角的度量</a:t>
                      </a:r>
                      <a:r>
                        <a:rPr lang="en-US" altLang="zh-CN" sz="900" b="0" i="0" u="none" strike="noStrike">
                          <a:solidFill>
                            <a:srgbClr val="000000"/>
                          </a:solidFill>
                          <a:effectLst/>
                          <a:latin typeface="宋体"/>
                        </a:rPr>
                        <a:t>1</a:t>
                      </a:r>
                    </a:p>
                  </a:txBody>
                  <a:tcPr marL="7744" marR="7744" marT="7744" marB="0" anchor="ctr">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91</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88</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100</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83</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95</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88</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87</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98</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66</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一般</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53</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20</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75</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98</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优秀</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101</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96</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105</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86</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79</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93</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105</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61</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一般</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85</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80</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79</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78</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85</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51</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66</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dirty="0">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96</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84</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88</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106</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82</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83</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87</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83</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98</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98</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98</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104</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100</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101</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94</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103</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42</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一般</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65</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41</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31</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85</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75</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89</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20</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80</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一般</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75</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55</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84</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dirty="0">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86</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74</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85</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99</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71</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一般</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63</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89</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80</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94</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80</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87</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90</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97</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良好</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82</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70</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95</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r>
              <a:tr h="33995">
                <a:tc>
                  <a:txBody>
                    <a:bodyPr/>
                    <a:lstStyle/>
                    <a:p>
                      <a:pPr algn="r" fontAlgn="b"/>
                      <a:r>
                        <a:rPr lang="en-US" altLang="zh-CN" sz="900" b="0" i="0" u="none" strike="noStrike">
                          <a:solidFill>
                            <a:srgbClr val="000000"/>
                          </a:solidFill>
                          <a:effectLst/>
                          <a:latin typeface="微软雅黑"/>
                        </a:rPr>
                        <a:t>80</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一般</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66</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71</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57</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64</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一般</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66</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67</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83</a:t>
                      </a:r>
                    </a:p>
                  </a:txBody>
                  <a:tcPr marL="7744" marR="7744" marT="7744" marB="0" anchor="b">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宋体"/>
                      </a:endParaRPr>
                    </a:p>
                  </a:txBody>
                  <a:tcPr marL="7744" marR="7744" marT="7744" marB="0" anchor="ctr">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59</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一般</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52</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60</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30</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B</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c>
                  <a:txBody>
                    <a:bodyPr/>
                    <a:lstStyle/>
                    <a:p>
                      <a:pPr algn="l" fontAlgn="b"/>
                      <a:r>
                        <a:rPr lang="en-US" sz="900" b="0" i="0" u="none" strike="noStrike">
                          <a:solidFill>
                            <a:srgbClr val="000000"/>
                          </a:solidFill>
                          <a:effectLst/>
                          <a:latin typeface="微软雅黑"/>
                        </a:rPr>
                        <a:t>A</a:t>
                      </a:r>
                    </a:p>
                  </a:txBody>
                  <a:tcPr marL="7744" marR="7744" marT="7744" marB="0" anchor="b">
                    <a:lnL>
                      <a:noFill/>
                    </a:lnL>
                    <a:lnR>
                      <a:noFill/>
                    </a:lnR>
                    <a:lnT>
                      <a:noFill/>
                    </a:lnT>
                    <a:lnB>
                      <a:noFill/>
                    </a:lnB>
                  </a:tcPr>
                </a:tc>
              </a:tr>
              <a:tr h="199227">
                <a:tc>
                  <a:txBody>
                    <a:bodyPr/>
                    <a:lstStyle/>
                    <a:p>
                      <a:pPr algn="r" fontAlgn="b"/>
                      <a:r>
                        <a:rPr lang="en-US" altLang="zh-CN" sz="900" b="0" i="0" u="none" strike="noStrike">
                          <a:solidFill>
                            <a:srgbClr val="000000"/>
                          </a:solidFill>
                          <a:effectLst/>
                          <a:latin typeface="微软雅黑"/>
                        </a:rPr>
                        <a:t>68</a:t>
                      </a:r>
                    </a:p>
                  </a:txBody>
                  <a:tcPr marL="7744" marR="7744" marT="7744" marB="0" anchor="b">
                    <a:lnL>
                      <a:noFill/>
                    </a:lnL>
                    <a:lnR>
                      <a:noFill/>
                    </a:lnR>
                    <a:lnT>
                      <a:noFill/>
                    </a:lnT>
                    <a:lnB>
                      <a:noFill/>
                    </a:lnB>
                  </a:tcPr>
                </a:tc>
                <a:tc>
                  <a:txBody>
                    <a:bodyPr/>
                    <a:lstStyle/>
                    <a:p>
                      <a:pPr algn="l" fontAlgn="b"/>
                      <a:r>
                        <a:rPr lang="zh-CN" altLang="en-US" sz="900" b="0" i="0" u="none" strike="noStrike">
                          <a:solidFill>
                            <a:srgbClr val="000000"/>
                          </a:solidFill>
                          <a:effectLst/>
                          <a:latin typeface="微软雅黑"/>
                        </a:rPr>
                        <a:t>一般</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37</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65</a:t>
                      </a:r>
                    </a:p>
                  </a:txBody>
                  <a:tcPr marL="7744" marR="7744" marT="7744" marB="0" anchor="b">
                    <a:lnL>
                      <a:noFill/>
                    </a:lnL>
                    <a:lnR>
                      <a:noFill/>
                    </a:lnR>
                    <a:lnT>
                      <a:noFill/>
                    </a:lnT>
                    <a:lnB>
                      <a:noFill/>
                    </a:lnB>
                  </a:tcPr>
                </a:tc>
                <a:tc>
                  <a:txBody>
                    <a:bodyPr/>
                    <a:lstStyle/>
                    <a:p>
                      <a:pPr algn="r" fontAlgn="b"/>
                      <a:r>
                        <a:rPr lang="en-US" altLang="zh-CN" sz="900" b="0" i="0" u="none" strike="noStrike">
                          <a:solidFill>
                            <a:srgbClr val="000000"/>
                          </a:solidFill>
                          <a:effectLst/>
                          <a:latin typeface="微软雅黑"/>
                        </a:rPr>
                        <a:t>57</a:t>
                      </a:r>
                    </a:p>
                  </a:txBody>
                  <a:tcPr marL="7744" marR="7744" marT="7744" marB="0" anchor="b">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B</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a:solidFill>
                            <a:srgbClr val="000000"/>
                          </a:solidFill>
                          <a:effectLst/>
                          <a:latin typeface="宋体"/>
                        </a:rPr>
                        <a:t>A</a:t>
                      </a:r>
                    </a:p>
                  </a:txBody>
                  <a:tcPr marL="7744" marR="7744" marT="7744" marB="0" anchor="ctr">
                    <a:lnL>
                      <a:noFill/>
                    </a:lnL>
                    <a:lnR>
                      <a:noFill/>
                    </a:lnR>
                    <a:lnT>
                      <a:noFill/>
                    </a:lnT>
                    <a:lnB>
                      <a:noFill/>
                    </a:lnB>
                  </a:tcPr>
                </a:tc>
                <a:tc>
                  <a:txBody>
                    <a:bodyPr/>
                    <a:lstStyle/>
                    <a:p>
                      <a:pPr algn="l" fontAlgn="ctr"/>
                      <a:r>
                        <a:rPr lang="en-US" sz="900" b="0" i="0" u="none" strike="noStrike" dirty="0">
                          <a:solidFill>
                            <a:srgbClr val="000000"/>
                          </a:solidFill>
                          <a:effectLst/>
                          <a:latin typeface="宋体"/>
                        </a:rPr>
                        <a:t>B+</a:t>
                      </a:r>
                    </a:p>
                  </a:txBody>
                  <a:tcPr marL="7744" marR="7744" marT="7744" marB="0" anchor="ctr">
                    <a:lnL>
                      <a:noFill/>
                    </a:lnL>
                    <a:lnR>
                      <a:noFill/>
                    </a:lnR>
                    <a:lnT>
                      <a:noFill/>
                    </a:lnT>
                    <a:lnB>
                      <a:noFill/>
                    </a:lnB>
                  </a:tcPr>
                </a:tc>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Inquiry…"/>
          <p:cNvSpPr>
            <a:spLocks noGrp="1"/>
          </p:cNvSpPr>
          <p:nvPr>
            <p:ph type="body" sz="quarter" idx="1"/>
          </p:nvPr>
        </p:nvSpPr>
        <p:spPr>
          <a:xfrm>
            <a:off x="952500" y="5132387"/>
            <a:ext cx="5334000" cy="3757613"/>
          </a:xfrm>
          <a:prstGeom prst="rect">
            <a:avLst/>
          </a:prstGeom>
        </p:spPr>
        <p:txBody>
          <a:bodyPr/>
          <a:lstStyle/>
          <a:p>
            <a:r>
              <a:t>Inquiry</a:t>
            </a:r>
          </a:p>
          <a:p>
            <a:r>
              <a:t>Higher Order Thinking</a:t>
            </a:r>
          </a:p>
          <a:p>
            <a:r>
              <a:t>Skills rather than knowledge</a:t>
            </a:r>
          </a:p>
        </p:txBody>
      </p:sp>
      <p:pic>
        <p:nvPicPr>
          <p:cNvPr id="183" name="pasted-image.png" descr="pasted-image.png"/>
          <p:cNvPicPr>
            <a:picLocks noChangeAspect="1"/>
          </p:cNvPicPr>
          <p:nvPr/>
        </p:nvPicPr>
        <p:blipFill>
          <a:blip r:embed="rId3">
            <a:extLst/>
          </a:blip>
          <a:stretch>
            <a:fillRect/>
          </a:stretch>
        </p:blipFill>
        <p:spPr>
          <a:xfrm>
            <a:off x="5772150" y="844550"/>
            <a:ext cx="1460500" cy="1358900"/>
          </a:xfrm>
          <a:prstGeom prst="rect">
            <a:avLst/>
          </a:prstGeom>
          <a:ln w="12700">
            <a:miter lim="400000"/>
          </a:ln>
        </p:spPr>
      </p:pic>
      <p:sp>
        <p:nvSpPr>
          <p:cNvPr id="184" name="Thinking and Inquiry…"/>
          <p:cNvSpPr>
            <a:spLocks noGrp="1"/>
          </p:cNvSpPr>
          <p:nvPr>
            <p:ph type="title"/>
          </p:nvPr>
        </p:nvSpPr>
        <p:spPr>
          <a:xfrm>
            <a:off x="1270000" y="1638300"/>
            <a:ext cx="10464800" cy="2880133"/>
          </a:xfrm>
          <a:prstGeom prst="rect">
            <a:avLst/>
          </a:prstGeom>
        </p:spPr>
        <p:txBody>
          <a:bodyPr anchor="b"/>
          <a:lstStyle/>
          <a:p>
            <a:pPr>
              <a:defRPr sz="5000"/>
            </a:pPr>
            <a:r>
              <a:rPr dirty="0"/>
              <a:t>Thinking and Inquiry</a:t>
            </a:r>
          </a:p>
          <a:p>
            <a:pPr>
              <a:defRPr sz="6000"/>
            </a:pPr>
            <a:r>
              <a:rPr lang="zh-CN" altLang="en-US" dirty="0" smtClean="0"/>
              <a:t>思维和探究评估</a:t>
            </a:r>
            <a:endParaRPr dirty="0"/>
          </a:p>
        </p:txBody>
      </p:sp>
      <p:sp>
        <p:nvSpPr>
          <p:cNvPr id="185" name="Chinese here"/>
          <p:cNvSpPr/>
          <p:nvPr/>
        </p:nvSpPr>
        <p:spPr>
          <a:xfrm>
            <a:off x="6718300" y="5132387"/>
            <a:ext cx="5334000" cy="37576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42900" indent="-342900" algn="l">
              <a:spcBef>
                <a:spcPts val="3200"/>
              </a:spcBef>
              <a:buSzPct val="75000"/>
              <a:buChar char="•"/>
              <a:defRPr sz="2800"/>
            </a:lvl1pPr>
          </a:lstStyle>
          <a:p>
            <a:r>
              <a:rPr lang="zh-CN" altLang="en-US" dirty="0" smtClean="0"/>
              <a:t>探究</a:t>
            </a:r>
            <a:endParaRPr lang="en-US" altLang="zh-CN" dirty="0" smtClean="0"/>
          </a:p>
          <a:p>
            <a:r>
              <a:rPr lang="zh-CN" altLang="en-US" dirty="0"/>
              <a:t>高</a:t>
            </a:r>
            <a:r>
              <a:rPr lang="zh-CN" altLang="en-US" dirty="0" smtClean="0"/>
              <a:t>阶思维</a:t>
            </a:r>
            <a:endParaRPr lang="en-US" altLang="zh-CN" dirty="0" smtClean="0"/>
          </a:p>
          <a:p>
            <a:r>
              <a:rPr lang="zh-CN" altLang="en-US" dirty="0" smtClean="0"/>
              <a:t>能力评估而非知识评估</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7652" y="2644552"/>
            <a:ext cx="5171050" cy="387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2480" y="2719014"/>
            <a:ext cx="5115710" cy="3833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B/D/E/C…"/>
          <p:cNvSpPr>
            <a:spLocks noGrp="1"/>
          </p:cNvSpPr>
          <p:nvPr>
            <p:ph type="body" sz="quarter" idx="1"/>
          </p:nvPr>
        </p:nvSpPr>
        <p:spPr>
          <a:xfrm>
            <a:off x="952500" y="5132387"/>
            <a:ext cx="5334000" cy="3757613"/>
          </a:xfrm>
          <a:prstGeom prst="rect">
            <a:avLst/>
          </a:prstGeom>
        </p:spPr>
        <p:txBody>
          <a:bodyPr/>
          <a:lstStyle/>
          <a:p>
            <a:r>
              <a:rPr dirty="0" smtClean="0"/>
              <a:t>B/D/E/C</a:t>
            </a:r>
            <a:r>
              <a:rPr lang="en-US" dirty="0" smtClean="0"/>
              <a:t> Beginning/Developing/Embedding/Consolidating </a:t>
            </a:r>
            <a:endParaRPr dirty="0" smtClean="0"/>
          </a:p>
          <a:p>
            <a:r>
              <a:rPr dirty="0" err="1" smtClean="0"/>
              <a:t>Programme</a:t>
            </a:r>
            <a:r>
              <a:rPr dirty="0" smtClean="0"/>
              <a:t> </a:t>
            </a:r>
            <a:r>
              <a:rPr dirty="0"/>
              <a:t>Expectations</a:t>
            </a:r>
          </a:p>
          <a:p>
            <a:r>
              <a:rPr dirty="0"/>
              <a:t>Evolving and Aspirational</a:t>
            </a:r>
          </a:p>
        </p:txBody>
      </p:sp>
      <p:pic>
        <p:nvPicPr>
          <p:cNvPr id="191" name="pasted-image.png" descr="pasted-image.png"/>
          <p:cNvPicPr>
            <a:picLocks noChangeAspect="1"/>
          </p:cNvPicPr>
          <p:nvPr/>
        </p:nvPicPr>
        <p:blipFill>
          <a:blip r:embed="rId3">
            <a:extLst/>
          </a:blip>
          <a:stretch>
            <a:fillRect/>
          </a:stretch>
        </p:blipFill>
        <p:spPr>
          <a:xfrm>
            <a:off x="5772150" y="844550"/>
            <a:ext cx="1460500" cy="1358900"/>
          </a:xfrm>
          <a:prstGeom prst="rect">
            <a:avLst/>
          </a:prstGeom>
          <a:ln w="12700">
            <a:miter lim="400000"/>
          </a:ln>
        </p:spPr>
      </p:pic>
      <p:sp>
        <p:nvSpPr>
          <p:cNvPr id="192" name="Understanding your Report…"/>
          <p:cNvSpPr>
            <a:spLocks noGrp="1"/>
          </p:cNvSpPr>
          <p:nvPr>
            <p:ph type="title"/>
          </p:nvPr>
        </p:nvSpPr>
        <p:spPr>
          <a:xfrm>
            <a:off x="1269999" y="1265766"/>
            <a:ext cx="10464801" cy="3577036"/>
          </a:xfrm>
          <a:prstGeom prst="rect">
            <a:avLst/>
          </a:prstGeom>
        </p:spPr>
        <p:txBody>
          <a:bodyPr anchor="b"/>
          <a:lstStyle/>
          <a:p>
            <a:pPr>
              <a:defRPr sz="6000"/>
            </a:pPr>
            <a:r>
              <a:rPr dirty="0"/>
              <a:t>Understanding your Report</a:t>
            </a:r>
          </a:p>
          <a:p>
            <a:pPr>
              <a:defRPr sz="6000"/>
            </a:pPr>
            <a:r>
              <a:rPr lang="zh-CN" altLang="en-US" dirty="0" smtClean="0"/>
              <a:t>如何理解报告</a:t>
            </a:r>
            <a:endParaRPr dirty="0"/>
          </a:p>
        </p:txBody>
      </p:sp>
      <p:sp>
        <p:nvSpPr>
          <p:cNvPr id="193" name="Chinese here"/>
          <p:cNvSpPr/>
          <p:nvPr/>
        </p:nvSpPr>
        <p:spPr>
          <a:xfrm>
            <a:off x="6718300" y="5132387"/>
            <a:ext cx="5334000" cy="37576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42900" indent="-342900" algn="l">
              <a:spcBef>
                <a:spcPts val="3200"/>
              </a:spcBef>
              <a:buSzPct val="75000"/>
              <a:buChar char="•"/>
              <a:defRPr sz="2800"/>
            </a:lvl1pPr>
          </a:lstStyle>
          <a:p>
            <a:r>
              <a:rPr lang="zh-CN" altLang="en-US" dirty="0" smtClean="0"/>
              <a:t>形成期、发展期，内化期，巩固期</a:t>
            </a:r>
            <a:endParaRPr lang="en-US" altLang="zh-CN" dirty="0" smtClean="0"/>
          </a:p>
          <a:p>
            <a:r>
              <a:rPr lang="zh-CN" altLang="en-US" dirty="0" smtClean="0"/>
              <a:t>愿景</a:t>
            </a:r>
            <a:endParaRPr lang="en-US" altLang="zh-CN" dirty="0" smtClean="0"/>
          </a:p>
          <a:p>
            <a:r>
              <a:rPr lang="zh-CN" altLang="en-US" dirty="0" smtClean="0"/>
              <a:t>蓬勃发展，远大抱负</a:t>
            </a:r>
            <a:endParaRPr lang="en-US" altLang="zh-CN" dirty="0" smtClean="0"/>
          </a:p>
          <a:p>
            <a:endParaRPr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asted-image.png" descr="pasted-image.png"/>
          <p:cNvPicPr>
            <a:picLocks noChangeAspect="1"/>
          </p:cNvPicPr>
          <p:nvPr/>
        </p:nvPicPr>
        <p:blipFill>
          <a:blip r:embed="rId2">
            <a:extLst/>
          </a:blip>
          <a:stretch>
            <a:fillRect/>
          </a:stretch>
        </p:blipFill>
        <p:spPr>
          <a:xfrm>
            <a:off x="5772150" y="442383"/>
            <a:ext cx="1460501" cy="1358901"/>
          </a:xfrm>
          <a:prstGeom prst="rect">
            <a:avLst/>
          </a:prstGeom>
          <a:ln w="12700">
            <a:miter lim="400000"/>
          </a:ln>
        </p:spPr>
      </p:pic>
      <p:pic>
        <p:nvPicPr>
          <p:cNvPr id="129" name="pasted-image.tiff" descr="pasted-image.tiff"/>
          <p:cNvPicPr>
            <a:picLocks noChangeAspect="1"/>
          </p:cNvPicPr>
          <p:nvPr/>
        </p:nvPicPr>
        <p:blipFill>
          <a:blip r:embed="rId3">
            <a:extLst/>
          </a:blip>
          <a:stretch>
            <a:fillRect/>
          </a:stretch>
        </p:blipFill>
        <p:spPr>
          <a:xfrm>
            <a:off x="808566" y="2357966"/>
            <a:ext cx="6019801" cy="3009901"/>
          </a:xfrm>
          <a:prstGeom prst="rect">
            <a:avLst/>
          </a:prstGeom>
          <a:ln w="12700">
            <a:miter lim="400000"/>
          </a:ln>
        </p:spPr>
      </p:pic>
      <p:pic>
        <p:nvPicPr>
          <p:cNvPr id="130" name="pasted-image.tiff" descr="pasted-image.tiff"/>
          <p:cNvPicPr>
            <a:picLocks noChangeAspect="1"/>
          </p:cNvPicPr>
          <p:nvPr/>
        </p:nvPicPr>
        <p:blipFill>
          <a:blip r:embed="rId4">
            <a:extLst/>
          </a:blip>
          <a:stretch>
            <a:fillRect/>
          </a:stretch>
        </p:blipFill>
        <p:spPr>
          <a:xfrm>
            <a:off x="6231466" y="5924549"/>
            <a:ext cx="6019801" cy="3009901"/>
          </a:xfrm>
          <a:prstGeom prst="rect">
            <a:avLst/>
          </a:prstGeom>
          <a:ln w="12700">
            <a:miter lim="400000"/>
          </a:ln>
        </p:spPr>
      </p:pic>
      <p:pic>
        <p:nvPicPr>
          <p:cNvPr id="131" name="pasted-image.tiff" descr="pasted-image.tiff"/>
          <p:cNvPicPr>
            <a:picLocks noChangeAspect="1"/>
          </p:cNvPicPr>
          <p:nvPr/>
        </p:nvPicPr>
        <p:blipFill>
          <a:blip r:embed="rId5">
            <a:extLst/>
          </a:blip>
          <a:stretch>
            <a:fillRect/>
          </a:stretch>
        </p:blipFill>
        <p:spPr>
          <a:xfrm>
            <a:off x="1291166" y="5651500"/>
            <a:ext cx="3848429" cy="3190407"/>
          </a:xfrm>
          <a:prstGeom prst="rect">
            <a:avLst/>
          </a:prstGeom>
          <a:ln w="12700">
            <a:miter lim="400000"/>
          </a:ln>
        </p:spPr>
      </p:pic>
      <p:pic>
        <p:nvPicPr>
          <p:cNvPr id="132" name="pasted-image.tiff" descr="pasted-image.tiff"/>
          <p:cNvPicPr>
            <a:picLocks noChangeAspect="1"/>
          </p:cNvPicPr>
          <p:nvPr/>
        </p:nvPicPr>
        <p:blipFill>
          <a:blip r:embed="rId6">
            <a:extLst/>
          </a:blip>
          <a:srcRect l="3356" t="15483" r="3356" b="6152"/>
          <a:stretch>
            <a:fillRect/>
          </a:stretch>
        </p:blipFill>
        <p:spPr>
          <a:xfrm>
            <a:off x="7049029" y="2357966"/>
            <a:ext cx="4846458" cy="30099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Guided Reading Assessment…"/>
          <p:cNvSpPr>
            <a:spLocks noGrp="1"/>
          </p:cNvSpPr>
          <p:nvPr>
            <p:ph type="body" sz="quarter" idx="1"/>
          </p:nvPr>
        </p:nvSpPr>
        <p:spPr>
          <a:xfrm>
            <a:off x="952500" y="5132387"/>
            <a:ext cx="5334000" cy="3757613"/>
          </a:xfrm>
          <a:prstGeom prst="rect">
            <a:avLst/>
          </a:prstGeom>
        </p:spPr>
        <p:txBody>
          <a:bodyPr/>
          <a:lstStyle/>
          <a:p>
            <a:r>
              <a:t>Guided Reading Assessment</a:t>
            </a:r>
          </a:p>
          <a:p>
            <a:r>
              <a:t>Levelled Readers</a:t>
            </a:r>
          </a:p>
          <a:p>
            <a:r>
              <a:t>PM Benchmark Progress</a:t>
            </a:r>
          </a:p>
          <a:p>
            <a:r>
              <a:t>Target Setting</a:t>
            </a:r>
          </a:p>
        </p:txBody>
      </p:sp>
      <p:pic>
        <p:nvPicPr>
          <p:cNvPr id="135" name="pasted-image.png" descr="pasted-image.png"/>
          <p:cNvPicPr>
            <a:picLocks noChangeAspect="1"/>
          </p:cNvPicPr>
          <p:nvPr/>
        </p:nvPicPr>
        <p:blipFill>
          <a:blip r:embed="rId3">
            <a:extLst/>
          </a:blip>
          <a:stretch>
            <a:fillRect/>
          </a:stretch>
        </p:blipFill>
        <p:spPr>
          <a:xfrm>
            <a:off x="5772150" y="844550"/>
            <a:ext cx="1460500" cy="1358900"/>
          </a:xfrm>
          <a:prstGeom prst="rect">
            <a:avLst/>
          </a:prstGeom>
          <a:ln w="12700">
            <a:miter lim="400000"/>
          </a:ln>
        </p:spPr>
      </p:pic>
      <p:sp>
        <p:nvSpPr>
          <p:cNvPr id="136" name="Assessing Reading…"/>
          <p:cNvSpPr>
            <a:spLocks noGrp="1"/>
          </p:cNvSpPr>
          <p:nvPr>
            <p:ph type="title"/>
          </p:nvPr>
        </p:nvSpPr>
        <p:spPr>
          <a:xfrm>
            <a:off x="1270000" y="1638300"/>
            <a:ext cx="10464800" cy="3577035"/>
          </a:xfrm>
          <a:prstGeom prst="rect">
            <a:avLst/>
          </a:prstGeom>
        </p:spPr>
        <p:txBody>
          <a:bodyPr anchor="b"/>
          <a:lstStyle/>
          <a:p>
            <a:r>
              <a:rPr dirty="0"/>
              <a:t>Assessing Reading</a:t>
            </a:r>
          </a:p>
          <a:p>
            <a:r>
              <a:rPr lang="zh-CN" altLang="en-US" dirty="0" smtClean="0"/>
              <a:t>阅读评估</a:t>
            </a:r>
            <a:endParaRPr dirty="0"/>
          </a:p>
        </p:txBody>
      </p:sp>
      <p:sp>
        <p:nvSpPr>
          <p:cNvPr id="137" name="Chinese here"/>
          <p:cNvSpPr/>
          <p:nvPr/>
        </p:nvSpPr>
        <p:spPr>
          <a:xfrm>
            <a:off x="6718300" y="5132387"/>
            <a:ext cx="5334000" cy="37576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42900" indent="-342900" algn="l">
              <a:spcBef>
                <a:spcPts val="3200"/>
              </a:spcBef>
              <a:buSzPct val="75000"/>
              <a:buChar char="•"/>
              <a:defRPr sz="2800"/>
            </a:lvl1pPr>
          </a:lstStyle>
          <a:p>
            <a:r>
              <a:rPr lang="zh-CN" altLang="en-US" dirty="0"/>
              <a:t>引领式</a:t>
            </a:r>
            <a:r>
              <a:rPr lang="zh-CN" altLang="en-US" dirty="0" smtClean="0"/>
              <a:t>阅读评估</a:t>
            </a:r>
            <a:endParaRPr lang="en-US" altLang="zh-CN" dirty="0" smtClean="0"/>
          </a:p>
          <a:p>
            <a:r>
              <a:rPr lang="zh-CN" altLang="en-US" dirty="0" smtClean="0"/>
              <a:t>分级阅读评估</a:t>
            </a:r>
            <a:endParaRPr lang="en-US" altLang="zh-CN" dirty="0" smtClean="0"/>
          </a:p>
          <a:p>
            <a:r>
              <a:rPr lang="en-US" altLang="zh-CN" dirty="0" smtClean="0"/>
              <a:t>PM </a:t>
            </a:r>
            <a:r>
              <a:rPr lang="zh-CN" altLang="en-US" dirty="0" smtClean="0"/>
              <a:t>检测过程评估</a:t>
            </a:r>
            <a:endParaRPr lang="en-US" altLang="zh-CN" dirty="0" smtClean="0"/>
          </a:p>
          <a:p>
            <a:r>
              <a:rPr lang="zh-CN" altLang="en-US" dirty="0"/>
              <a:t>制定目标</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5736" y="268288"/>
            <a:ext cx="7162800" cy="9245600"/>
          </a:xfrm>
          <a:prstGeom prst="rect">
            <a:avLst/>
          </a:prstGeom>
        </p:spPr>
      </p:pic>
      <p:pic>
        <p:nvPicPr>
          <p:cNvPr id="3" name="Picture 2"/>
          <p:cNvPicPr>
            <a:picLocks noChangeAspect="1"/>
          </p:cNvPicPr>
          <p:nvPr/>
        </p:nvPicPr>
        <p:blipFill>
          <a:blip r:embed="rId3"/>
          <a:stretch>
            <a:fillRect/>
          </a:stretch>
        </p:blipFill>
        <p:spPr>
          <a:xfrm>
            <a:off x="8158584" y="3093381"/>
            <a:ext cx="4318571" cy="3595414"/>
          </a:xfrm>
          <a:prstGeom prst="rect">
            <a:avLst/>
          </a:prstGeom>
        </p:spPr>
      </p:pic>
    </p:spTree>
    <p:extLst>
      <p:ext uri="{BB962C8B-B14F-4D97-AF65-F5344CB8AC3E}">
        <p14:creationId xmlns:p14="http://schemas.microsoft.com/office/powerpoint/2010/main" val="20272073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7704" y="772344"/>
            <a:ext cx="12625442" cy="8463208"/>
            <a:chOff x="237704" y="772344"/>
            <a:chExt cx="12625442" cy="8463208"/>
          </a:xfrm>
        </p:grpSpPr>
        <p:pic>
          <p:nvPicPr>
            <p:cNvPr id="2" name="Picture 1"/>
            <p:cNvPicPr>
              <a:picLocks noChangeAspect="1"/>
            </p:cNvPicPr>
            <p:nvPr/>
          </p:nvPicPr>
          <p:blipFill>
            <a:blip r:embed="rId2"/>
            <a:stretch>
              <a:fillRect/>
            </a:stretch>
          </p:blipFill>
          <p:spPr>
            <a:xfrm>
              <a:off x="237704" y="772344"/>
              <a:ext cx="12625442" cy="8463208"/>
            </a:xfrm>
            <a:prstGeom prst="rect">
              <a:avLst/>
            </a:prstGeom>
          </p:spPr>
        </p:pic>
        <p:sp>
          <p:nvSpPr>
            <p:cNvPr id="3" name="Rounded Rectangle 2"/>
            <p:cNvSpPr/>
            <p:nvPr/>
          </p:nvSpPr>
          <p:spPr>
            <a:xfrm>
              <a:off x="237704" y="2788568"/>
              <a:ext cx="1584176" cy="6446984"/>
            </a:xfrm>
            <a:prstGeom prst="round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spTree>
    <p:extLst>
      <p:ext uri="{BB962C8B-B14F-4D97-AF65-F5344CB8AC3E}">
        <p14:creationId xmlns:p14="http://schemas.microsoft.com/office/powerpoint/2010/main" val="7869890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912" y="1636440"/>
            <a:ext cx="4536504"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0432" y="1636440"/>
            <a:ext cx="4536504"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Letters and Sounds UK…"/>
          <p:cNvSpPr>
            <a:spLocks noGrp="1"/>
          </p:cNvSpPr>
          <p:nvPr>
            <p:ph type="body" sz="quarter" idx="1"/>
          </p:nvPr>
        </p:nvSpPr>
        <p:spPr>
          <a:xfrm>
            <a:off x="952500" y="5132387"/>
            <a:ext cx="5334000" cy="3757613"/>
          </a:xfrm>
          <a:prstGeom prst="rect">
            <a:avLst/>
          </a:prstGeom>
        </p:spPr>
        <p:txBody>
          <a:bodyPr/>
          <a:lstStyle/>
          <a:p>
            <a:r>
              <a:t>Letters and Sounds UK </a:t>
            </a:r>
          </a:p>
          <a:p>
            <a:r>
              <a:t>Phase based learning</a:t>
            </a:r>
          </a:p>
          <a:p>
            <a:r>
              <a:t>Ongoing assessment</a:t>
            </a:r>
          </a:p>
        </p:txBody>
      </p:sp>
      <p:pic>
        <p:nvPicPr>
          <p:cNvPr id="143" name="pasted-image.png" descr="pasted-image.png"/>
          <p:cNvPicPr>
            <a:picLocks noChangeAspect="1"/>
          </p:cNvPicPr>
          <p:nvPr/>
        </p:nvPicPr>
        <p:blipFill>
          <a:blip r:embed="rId3">
            <a:extLst/>
          </a:blip>
          <a:stretch>
            <a:fillRect/>
          </a:stretch>
        </p:blipFill>
        <p:spPr>
          <a:xfrm>
            <a:off x="5772150" y="844550"/>
            <a:ext cx="1460500" cy="1358900"/>
          </a:xfrm>
          <a:prstGeom prst="rect">
            <a:avLst/>
          </a:prstGeom>
          <a:ln w="12700">
            <a:miter lim="400000"/>
          </a:ln>
        </p:spPr>
      </p:pic>
      <p:sp>
        <p:nvSpPr>
          <p:cNvPr id="144" name="Assessing Phonics…"/>
          <p:cNvSpPr>
            <a:spLocks noGrp="1"/>
          </p:cNvSpPr>
          <p:nvPr>
            <p:ph type="title"/>
          </p:nvPr>
        </p:nvSpPr>
        <p:spPr>
          <a:xfrm>
            <a:off x="1270000" y="1638300"/>
            <a:ext cx="10464800" cy="3577035"/>
          </a:xfrm>
          <a:prstGeom prst="rect">
            <a:avLst/>
          </a:prstGeom>
        </p:spPr>
        <p:txBody>
          <a:bodyPr anchor="b"/>
          <a:lstStyle/>
          <a:p>
            <a:r>
              <a:rPr dirty="0"/>
              <a:t>Assessing Phonics</a:t>
            </a:r>
          </a:p>
          <a:p>
            <a:r>
              <a:rPr lang="zh-CN" altLang="en-US" dirty="0" smtClean="0"/>
              <a:t>自然拼读评估</a:t>
            </a:r>
            <a:endParaRPr dirty="0"/>
          </a:p>
        </p:txBody>
      </p:sp>
      <p:sp>
        <p:nvSpPr>
          <p:cNvPr id="145" name="Chinese here"/>
          <p:cNvSpPr/>
          <p:nvPr/>
        </p:nvSpPr>
        <p:spPr>
          <a:xfrm>
            <a:off x="6718300" y="5132387"/>
            <a:ext cx="5334000" cy="37576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42900" indent="-342900" algn="l">
              <a:spcBef>
                <a:spcPts val="3200"/>
              </a:spcBef>
              <a:buSzPct val="75000"/>
              <a:buChar char="•"/>
              <a:defRPr sz="2800"/>
            </a:lvl1pPr>
          </a:lstStyle>
          <a:p>
            <a:r>
              <a:rPr lang="zh-CN" altLang="en-US" dirty="0" smtClean="0"/>
              <a:t>英式字母和发音</a:t>
            </a:r>
            <a:endParaRPr lang="en-US" altLang="zh-CN" dirty="0" smtClean="0"/>
          </a:p>
          <a:p>
            <a:r>
              <a:rPr lang="zh-CN" altLang="en-US" dirty="0" smtClean="0"/>
              <a:t>阶段式学习</a:t>
            </a:r>
            <a:endParaRPr lang="en-US" altLang="zh-CN" dirty="0" smtClean="0"/>
          </a:p>
          <a:p>
            <a:r>
              <a:rPr lang="zh-CN" altLang="en-US" dirty="0"/>
              <a:t>进展</a:t>
            </a:r>
            <a:r>
              <a:rPr lang="zh-CN" altLang="en-US" dirty="0" smtClean="0"/>
              <a:t>性评估</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704" y="844352"/>
            <a:ext cx="12268166" cy="7660788"/>
          </a:xfrm>
          <a:prstGeom prst="rect">
            <a:avLst/>
          </a:prstGeom>
        </p:spPr>
      </p:pic>
    </p:spTree>
    <p:extLst>
      <p:ext uri="{BB962C8B-B14F-4D97-AF65-F5344CB8AC3E}">
        <p14:creationId xmlns:p14="http://schemas.microsoft.com/office/powerpoint/2010/main" val="1996537443"/>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441</TotalTime>
  <Words>1414</Words>
  <Application>Microsoft Office PowerPoint</Application>
  <PresentationFormat>自定义</PresentationFormat>
  <Paragraphs>585</Paragraphs>
  <Slides>24</Slides>
  <Notes>8</Notes>
  <HiddenSlides>0</HiddenSlides>
  <MMClips>0</MMClips>
  <ScaleCrop>false</ScaleCrop>
  <HeadingPairs>
    <vt:vector size="4" baseType="variant">
      <vt:variant>
        <vt:lpstr>主题</vt:lpstr>
      </vt:variant>
      <vt:variant>
        <vt:i4>1</vt:i4>
      </vt:variant>
      <vt:variant>
        <vt:lpstr>幻灯片标题</vt:lpstr>
      </vt:variant>
      <vt:variant>
        <vt:i4>24</vt:i4>
      </vt:variant>
    </vt:vector>
  </HeadingPairs>
  <TitlesOfParts>
    <vt:vector size="25" baseType="lpstr">
      <vt:lpstr>White</vt:lpstr>
      <vt:lpstr>Assessment @ BMH</vt:lpstr>
      <vt:lpstr>Different Functions 功能不同</vt:lpstr>
      <vt:lpstr>PowerPoint 演示文稿</vt:lpstr>
      <vt:lpstr>Assessing Reading 阅读评估</vt:lpstr>
      <vt:lpstr>PowerPoint 演示文稿</vt:lpstr>
      <vt:lpstr>PowerPoint 演示文稿</vt:lpstr>
      <vt:lpstr>PowerPoint 演示文稿</vt:lpstr>
      <vt:lpstr>Assessing Phonics 自然拼读评估</vt:lpstr>
      <vt:lpstr>PowerPoint 演示文稿</vt:lpstr>
      <vt:lpstr>PowerPoint 演示文稿</vt:lpstr>
      <vt:lpstr>Assessing Speaking &amp; Listening 听说能力评估</vt:lpstr>
      <vt:lpstr>PowerPoint 演示文稿</vt:lpstr>
      <vt:lpstr>PowerPoint 演示文稿</vt:lpstr>
      <vt:lpstr>Assessing Writing 写作评估</vt:lpstr>
      <vt:lpstr>PowerPoint 演示文稿</vt:lpstr>
      <vt:lpstr>PowerPoint 演示文稿</vt:lpstr>
      <vt:lpstr>Assessing Maths - PTM 数学评估－PTM</vt:lpstr>
      <vt:lpstr>PowerPoint 演示文稿</vt:lpstr>
      <vt:lpstr>PowerPoint 演示文稿</vt:lpstr>
      <vt:lpstr>Local Assessments 国内评估</vt:lpstr>
      <vt:lpstr>PowerPoint 演示文稿</vt:lpstr>
      <vt:lpstr>Thinking and Inquiry 思维和探究评估</vt:lpstr>
      <vt:lpstr>PowerPoint 演示文稿</vt:lpstr>
      <vt:lpstr>Understanding your Report 如何理解报告</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 BMH</dc:title>
  <dc:creator>arlene chen</dc:creator>
  <cp:lastModifiedBy>May Zhang</cp:lastModifiedBy>
  <cp:revision>25</cp:revision>
  <dcterms:modified xsi:type="dcterms:W3CDTF">2019-03-07T02:31:25Z</dcterms:modified>
</cp:coreProperties>
</file>